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8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92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83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046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432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363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257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846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874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39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045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97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2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786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3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262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1D6FCB-9DA6-4008-A9D5-629993E6B470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12F6D0-65F6-448E-A2FD-634A84F2C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697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 smtClean="0"/>
              <a:t>INDAGACIÓN</a:t>
            </a:r>
            <a:endParaRPr lang="es-CL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Geraldina Ballesteros Sánchez</a:t>
            </a:r>
          </a:p>
          <a:p>
            <a:r>
              <a:rPr lang="es-CL" dirty="0" smtClean="0"/>
              <a:t>Francesca Escobar Ángel</a:t>
            </a:r>
          </a:p>
          <a:p>
            <a:r>
              <a:rPr lang="es-CL" dirty="0" err="1" smtClean="0"/>
              <a:t>Yéssica</a:t>
            </a:r>
            <a:r>
              <a:rPr lang="es-CL" dirty="0" smtClean="0"/>
              <a:t> </a:t>
            </a:r>
            <a:r>
              <a:rPr lang="es-CL" dirty="0" err="1" smtClean="0"/>
              <a:t>Oyarzo</a:t>
            </a:r>
            <a:r>
              <a:rPr lang="es-CL" dirty="0" smtClean="0"/>
              <a:t> Baldovino</a:t>
            </a:r>
          </a:p>
        </p:txBody>
      </p:sp>
    </p:spTree>
    <p:extLst>
      <p:ext uri="{BB962C8B-B14F-4D97-AF65-F5344CB8AC3E}">
        <p14:creationId xmlns:p14="http://schemas.microsoft.com/office/powerpoint/2010/main" val="12998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Evaluación</a:t>
            </a:r>
            <a:endParaRPr lang="es-CL" b="1" dirty="0"/>
          </a:p>
        </p:txBody>
      </p:sp>
      <p:sp>
        <p:nvSpPr>
          <p:cNvPr id="4" name="Rectángulo 3"/>
          <p:cNvSpPr/>
          <p:nvPr/>
        </p:nvSpPr>
        <p:spPr>
          <a:xfrm>
            <a:off x="1422400" y="2590800"/>
            <a:ext cx="3022600" cy="800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Autoevaluación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1422400" y="3670300"/>
            <a:ext cx="3022600" cy="850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 evaluación</a:t>
            </a:r>
            <a:endParaRPr lang="es-CL" b="1" dirty="0"/>
          </a:p>
        </p:txBody>
      </p:sp>
      <p:sp>
        <p:nvSpPr>
          <p:cNvPr id="10" name="Rectángulo 9"/>
          <p:cNvSpPr/>
          <p:nvPr/>
        </p:nvSpPr>
        <p:spPr>
          <a:xfrm>
            <a:off x="1422400" y="4864100"/>
            <a:ext cx="3022600" cy="800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Evaluación de la profesora</a:t>
            </a:r>
            <a:endParaRPr lang="es-CL" b="1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4445000" y="2990850"/>
            <a:ext cx="1104900" cy="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9" idx="3"/>
          </p:cNvCxnSpPr>
          <p:nvPr/>
        </p:nvCxnSpPr>
        <p:spPr>
          <a:xfrm>
            <a:off x="4445000" y="4095750"/>
            <a:ext cx="1104900" cy="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445000" y="5264150"/>
            <a:ext cx="977900" cy="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5613400" y="2489200"/>
            <a:ext cx="55753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b="1" dirty="0" smtClean="0">
                <a:solidFill>
                  <a:schemeClr val="bg2">
                    <a:lumMod val="10000"/>
                  </a:schemeClr>
                </a:solidFill>
              </a:rPr>
              <a:t>10%   Objetivos genéricos</a:t>
            </a:r>
            <a:endParaRPr lang="es-CL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651500" y="3568700"/>
            <a:ext cx="5537200" cy="100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b="1" dirty="0" smtClean="0">
                <a:solidFill>
                  <a:schemeClr val="bg2">
                    <a:lumMod val="10000"/>
                  </a:schemeClr>
                </a:solidFill>
              </a:rPr>
              <a:t>30%  Claridad y manejo del tema y de la exposición</a:t>
            </a:r>
            <a:endParaRPr lang="es-CL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549900" y="4749800"/>
            <a:ext cx="491490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b="1" dirty="0" smtClean="0">
                <a:solidFill>
                  <a:schemeClr val="bg2">
                    <a:lumMod val="10000"/>
                  </a:schemeClr>
                </a:solidFill>
              </a:rPr>
              <a:t>60%  Claridad </a:t>
            </a:r>
            <a:r>
              <a:rPr lang="es-CL" sz="2800" b="1" smtClean="0">
                <a:solidFill>
                  <a:schemeClr val="bg2">
                    <a:lumMod val="10000"/>
                  </a:schemeClr>
                </a:solidFill>
              </a:rPr>
              <a:t>y manejo del </a:t>
            </a:r>
            <a:r>
              <a:rPr lang="es-CL" sz="2800" b="1" dirty="0" smtClean="0">
                <a:solidFill>
                  <a:schemeClr val="bg2">
                    <a:lumMod val="10000"/>
                  </a:schemeClr>
                </a:solidFill>
              </a:rPr>
              <a:t>tema y de la exposición</a:t>
            </a:r>
            <a:endParaRPr lang="es-CL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TEMA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TLC: tratados de libre comercio</a:t>
            </a:r>
          </a:p>
          <a:p>
            <a:r>
              <a:rPr lang="es-CL" dirty="0" smtClean="0"/>
              <a:t>Nivel: cuarto medio</a:t>
            </a:r>
          </a:p>
          <a:p>
            <a:r>
              <a:rPr lang="es-CL" dirty="0" err="1" smtClean="0"/>
              <a:t>Intermodular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9718">
            <a:off x="6778672" y="2556932"/>
            <a:ext cx="3197841" cy="33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926842" y="2876518"/>
            <a:ext cx="2811439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TLC </a:t>
            </a:r>
          </a:p>
        </p:txBody>
      </p:sp>
      <p:sp>
        <p:nvSpPr>
          <p:cNvPr id="5" name="Elipse 4"/>
          <p:cNvSpPr/>
          <p:nvPr/>
        </p:nvSpPr>
        <p:spPr>
          <a:xfrm>
            <a:off x="8420668" y="4309534"/>
            <a:ext cx="2074460" cy="1201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Cálculo y Registro de Impuestos</a:t>
            </a:r>
            <a:endParaRPr lang="es-CL" dirty="0"/>
          </a:p>
        </p:txBody>
      </p:sp>
      <p:sp>
        <p:nvSpPr>
          <p:cNvPr id="6" name="Elipse 5"/>
          <p:cNvSpPr/>
          <p:nvPr/>
        </p:nvSpPr>
        <p:spPr>
          <a:xfrm>
            <a:off x="8161361" y="1460310"/>
            <a:ext cx="2593075" cy="16104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Registro de operaciones de comercio nacional e internacional</a:t>
            </a:r>
            <a:endParaRPr lang="es-CL" dirty="0"/>
          </a:p>
        </p:txBody>
      </p:sp>
      <p:sp>
        <p:nvSpPr>
          <p:cNvPr id="7" name="Elipse 6"/>
          <p:cNvSpPr/>
          <p:nvPr/>
        </p:nvSpPr>
        <p:spPr>
          <a:xfrm>
            <a:off x="1514903" y="2658154"/>
            <a:ext cx="2483892" cy="14603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Control y procesamiento de información contable</a:t>
            </a:r>
            <a:endParaRPr lang="es-CL" dirty="0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6796585" y="2497540"/>
            <a:ext cx="1364776" cy="37897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991643" y="3900100"/>
            <a:ext cx="1429025" cy="7422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endCxn id="4" idx="1"/>
          </p:cNvCxnSpPr>
          <p:nvPr/>
        </p:nvCxnSpPr>
        <p:spPr>
          <a:xfrm flipV="1">
            <a:off x="3998795" y="3388309"/>
            <a:ext cx="928047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Objetivos de Aprendizaje de la Especialidad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1716259" y="2556932"/>
            <a:ext cx="5148775" cy="344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AE: realiza el registro contable de las operaciones de comercio internacional realizadas por la empresa, considerando las normas contables y legales vigentes.</a:t>
            </a:r>
          </a:p>
          <a:p>
            <a:pPr algn="ctr"/>
            <a:endParaRPr lang="es-CL" b="1" dirty="0"/>
          </a:p>
          <a:p>
            <a:pPr algn="ctr"/>
            <a:endParaRPr lang="es-CL" b="1" dirty="0" smtClean="0"/>
          </a:p>
          <a:p>
            <a:pPr algn="ctr"/>
            <a:r>
              <a:rPr lang="es-CL" b="1" dirty="0" smtClean="0"/>
              <a:t>CE: Clasifica la documentación utilizada en las operaciones de comercio internacional en las que interviene la empresa para su posterior registro contable.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7512148" y="3052689"/>
            <a:ext cx="3108960" cy="20257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REGISTRO DE OPERACIONES DE COMERCIO NACIONAL E INTERNACIONAL</a:t>
            </a:r>
            <a:endParaRPr lang="es-CL" b="1" dirty="0"/>
          </a:p>
        </p:txBody>
      </p:sp>
      <p:sp>
        <p:nvSpPr>
          <p:cNvPr id="6" name="Flecha derecha 5"/>
          <p:cNvSpPr/>
          <p:nvPr/>
        </p:nvSpPr>
        <p:spPr>
          <a:xfrm>
            <a:off x="6865034" y="3882679"/>
            <a:ext cx="647114" cy="436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21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1716259" y="1758463"/>
            <a:ext cx="5148775" cy="3977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AE: Realiza el cálculo de impuestos y gravámenes originados por las operaciones comerciales nacionales e internacionales de la empresa, </a:t>
            </a:r>
            <a:r>
              <a:rPr lang="es-CL" sz="2400" b="1" i="1" dirty="0" smtClean="0"/>
              <a:t>considerando la legislación nacional y los acuerdos de comercio internacionales vigentes.</a:t>
            </a:r>
          </a:p>
          <a:p>
            <a:pPr algn="ctr"/>
            <a:endParaRPr lang="es-CL" sz="2400" dirty="0"/>
          </a:p>
          <a:p>
            <a:pPr algn="ctr"/>
            <a:r>
              <a:rPr lang="es-CL" sz="2400" dirty="0" smtClean="0"/>
              <a:t> </a:t>
            </a:r>
            <a:endParaRPr lang="es-CL" sz="2400" dirty="0"/>
          </a:p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7560216" y="2556932"/>
            <a:ext cx="3108960" cy="20257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CÁLCULO Y REGISTRO DE IMPUESTOS</a:t>
            </a:r>
            <a:endParaRPr lang="es-CL" b="1" dirty="0"/>
          </a:p>
        </p:txBody>
      </p:sp>
      <p:sp>
        <p:nvSpPr>
          <p:cNvPr id="6" name="Flecha derecha 5"/>
          <p:cNvSpPr/>
          <p:nvPr/>
        </p:nvSpPr>
        <p:spPr>
          <a:xfrm>
            <a:off x="6913102" y="3310988"/>
            <a:ext cx="647114" cy="436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16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4576099" y="1493195"/>
            <a:ext cx="2813539" cy="229303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Objetivos de Aprendizaje Genéricos</a:t>
            </a:r>
            <a:endParaRPr lang="es-CL" sz="2000" b="1" dirty="0"/>
          </a:p>
        </p:txBody>
      </p:sp>
      <p:sp>
        <p:nvSpPr>
          <p:cNvPr id="5" name="Elipse 4"/>
          <p:cNvSpPr/>
          <p:nvPr/>
        </p:nvSpPr>
        <p:spPr>
          <a:xfrm>
            <a:off x="7876337" y="745398"/>
            <a:ext cx="3396369" cy="263222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/>
              <a:t>Leer y utilizar distintos tipos de textos relacionados con el trabajo, tales como especificaciones técnicas, normativas diversas, legislación laboral, así como noticias y artículos que enriquezcan su experiencia laboral.</a:t>
            </a:r>
            <a:endParaRPr lang="es-CL" sz="1400" b="1" dirty="0"/>
          </a:p>
        </p:txBody>
      </p:sp>
      <p:sp>
        <p:nvSpPr>
          <p:cNvPr id="6" name="Elipse 5"/>
          <p:cNvSpPr/>
          <p:nvPr/>
        </p:nvSpPr>
        <p:spPr>
          <a:xfrm>
            <a:off x="595531" y="709249"/>
            <a:ext cx="3493869" cy="24700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/>
              <a:t>Trabajar eficazmente en equipo, coordinando acciones con otros in situ o a distancia, solicitando y prestando cooperación para el buen cumplimiento de sus tareas habituales o emergentes.</a:t>
            </a:r>
            <a:endParaRPr lang="es-CL" sz="1400" b="1" dirty="0"/>
          </a:p>
        </p:txBody>
      </p:sp>
      <p:sp>
        <p:nvSpPr>
          <p:cNvPr id="7" name="Elipse 6"/>
          <p:cNvSpPr/>
          <p:nvPr/>
        </p:nvSpPr>
        <p:spPr>
          <a:xfrm>
            <a:off x="2179319" y="3197077"/>
            <a:ext cx="2773681" cy="27679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/>
              <a:t>Manejar tecnologías de la información y comunicación para obtener y procesar información pertinente al trabajo, así como para comunicar resultados, instrucciones e ideas.</a:t>
            </a:r>
            <a:endParaRPr lang="es-CL" sz="1400" b="1" dirty="0"/>
          </a:p>
        </p:txBody>
      </p:sp>
      <p:cxnSp>
        <p:nvCxnSpPr>
          <p:cNvPr id="11" name="Conector recto de flecha 10"/>
          <p:cNvCxnSpPr/>
          <p:nvPr/>
        </p:nvCxnSpPr>
        <p:spPr>
          <a:xfrm flipH="1" flipV="1">
            <a:off x="4107178" y="2288019"/>
            <a:ext cx="468921" cy="351692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7454305" y="2454291"/>
            <a:ext cx="422032" cy="349348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4953000" y="3786228"/>
            <a:ext cx="698500" cy="34127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6993788" y="3390834"/>
            <a:ext cx="2641600" cy="238043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/>
              <a:t>Comunicarse oralmente y por escrito con claridad, utilizando registros del habla y de escritura pertinentes ala situación laboral y a la relación con los interlocutores.</a:t>
            </a:r>
            <a:endParaRPr lang="es-CL" sz="1400" b="1" dirty="0"/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6540500" y="3786228"/>
            <a:ext cx="453288" cy="34127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1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5974" y="818358"/>
            <a:ext cx="4940049" cy="48937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Dinámica de trabajo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Grupos de 3 a 4 estudiantes</a:t>
            </a:r>
          </a:p>
          <a:p>
            <a:r>
              <a:rPr lang="es-CL" dirty="0" smtClean="0"/>
              <a:t>Se sorteará a cada grupo un TLC suscrito entre Chile y otro país.</a:t>
            </a:r>
          </a:p>
          <a:p>
            <a:r>
              <a:rPr lang="es-CL" dirty="0" smtClean="0"/>
              <a:t>Identificar: ventajas, desventajas, productos, balanza comercial, impuestos</a:t>
            </a:r>
          </a:p>
          <a:p>
            <a:r>
              <a:rPr lang="es-CL" dirty="0" smtClean="0"/>
              <a:t>Se solicitará un </a:t>
            </a:r>
            <a:r>
              <a:rPr lang="es-CL" dirty="0" err="1" smtClean="0"/>
              <a:t>Power</a:t>
            </a:r>
            <a:r>
              <a:rPr lang="es-CL" dirty="0" smtClean="0"/>
              <a:t> Point con los resultados de la indagación y se expondrá al grupo.</a:t>
            </a:r>
          </a:p>
          <a:p>
            <a:r>
              <a:rPr lang="es-CL" dirty="0" smtClean="0"/>
              <a:t>Tiempo esperado: 12 horas pedagógicas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74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37" y="1068636"/>
            <a:ext cx="1359526" cy="45175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56000" y="1068636"/>
            <a:ext cx="6400800" cy="436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2">
                    <a:lumMod val="10000"/>
                  </a:schemeClr>
                </a:solidFill>
              </a:rPr>
              <a:t>Se le planteará a los estudiantes el tema junto a las siguientes interrogantes:</a:t>
            </a:r>
          </a:p>
          <a:p>
            <a:pPr algn="ctr"/>
            <a:endParaRPr lang="es-CL" b="1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b="1" dirty="0" smtClean="0">
                <a:solidFill>
                  <a:schemeClr val="bg2">
                    <a:lumMod val="10000"/>
                  </a:schemeClr>
                </a:solidFill>
              </a:rPr>
              <a:t>Contexto del país de intercambio (ubicación, cultura de consumo, situación económica)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b="1" dirty="0" smtClean="0">
                <a:solidFill>
                  <a:schemeClr val="bg2">
                    <a:lumMod val="10000"/>
                  </a:schemeClr>
                </a:solidFill>
              </a:rPr>
              <a:t>Historia del acuerdo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b="1" dirty="0" smtClean="0">
                <a:solidFill>
                  <a:schemeClr val="bg2">
                    <a:lumMod val="10000"/>
                  </a:schemeClr>
                </a:solidFill>
              </a:rPr>
              <a:t>Productos de intercambio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b="1" dirty="0" smtClean="0">
                <a:solidFill>
                  <a:schemeClr val="bg2">
                    <a:lumMod val="10000"/>
                  </a:schemeClr>
                </a:solidFill>
              </a:rPr>
              <a:t>Resultado de la balanza comercial (estadística de la menos tres años)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b="1" dirty="0" smtClean="0">
                <a:solidFill>
                  <a:schemeClr val="bg2">
                    <a:lumMod val="10000"/>
                  </a:schemeClr>
                </a:solidFill>
              </a:rPr>
              <a:t>Graduación del impuesto aduanero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b="1" dirty="0" smtClean="0">
                <a:solidFill>
                  <a:schemeClr val="bg2">
                    <a:lumMod val="10000"/>
                  </a:schemeClr>
                </a:solidFill>
              </a:rPr>
              <a:t>Ventajas y desventajas para Chile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006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21" y="1081336"/>
            <a:ext cx="5870957" cy="45175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885178" y="939800"/>
            <a:ext cx="4089400" cy="454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2">
                    <a:lumMod val="10000"/>
                  </a:schemeClr>
                </a:solidFill>
              </a:rPr>
              <a:t>2.- Se entregarán páginas de internet para buscar la información.</a:t>
            </a:r>
          </a:p>
          <a:p>
            <a:pPr algn="ctr"/>
            <a:endParaRPr lang="es-CL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CL" dirty="0" smtClean="0">
                <a:solidFill>
                  <a:schemeClr val="bg2">
                    <a:lumMod val="10000"/>
                  </a:schemeClr>
                </a:solidFill>
              </a:rPr>
              <a:t>3.- Técnicas diferentes de trabajo en equipo, monitoreados constantemente por la docente.</a:t>
            </a:r>
          </a:p>
          <a:p>
            <a:pPr algn="ctr"/>
            <a:endParaRPr lang="es-CL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CL" dirty="0" smtClean="0">
                <a:solidFill>
                  <a:schemeClr val="bg2">
                    <a:lumMod val="10000"/>
                  </a:schemeClr>
                </a:solidFill>
              </a:rPr>
              <a:t>4.- Deberán preparar un PPT con los resultados de su indagación para presentarlo al curso.</a:t>
            </a:r>
            <a:endParaRPr lang="es-CL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458</Words>
  <Application>Microsoft Office PowerPoint</Application>
  <PresentationFormat>Panorámica</PresentationFormat>
  <Paragraphs>53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Orgánico</vt:lpstr>
      <vt:lpstr>INDAGACIÓN</vt:lpstr>
      <vt:lpstr>TEMA</vt:lpstr>
      <vt:lpstr>Presentación de PowerPoint</vt:lpstr>
      <vt:lpstr>Objetivos de Aprendizaje de la Especialidad</vt:lpstr>
      <vt:lpstr>Presentación de PowerPoint</vt:lpstr>
      <vt:lpstr>Presentación de PowerPoint</vt:lpstr>
      <vt:lpstr>Dinámica de trabajo</vt:lpstr>
      <vt:lpstr>Presentación de PowerPoint</vt:lpstr>
      <vt:lpstr>Presentación de PowerPoint</vt:lpstr>
      <vt:lpstr>Evaluación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INDAGACIÓN</dc:title>
  <dc:creator>YESSICA OYARZO</dc:creator>
  <cp:lastModifiedBy>YESSICA OYARZO</cp:lastModifiedBy>
  <cp:revision>10</cp:revision>
  <dcterms:created xsi:type="dcterms:W3CDTF">2019-01-14T07:43:57Z</dcterms:created>
  <dcterms:modified xsi:type="dcterms:W3CDTF">2019-01-14T09:36:04Z</dcterms:modified>
</cp:coreProperties>
</file>