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1AFDF1D-ED13-4415-9401-3DF7D2F9F014}" type="datetimeFigureOut">
              <a:rPr lang="es-CL" smtClean="0"/>
              <a:t>18-01-2019</a:t>
            </a:fld>
            <a:endParaRPr lang="es-CL"/>
          </a:p>
        </p:txBody>
      </p:sp>
      <p:sp>
        <p:nvSpPr>
          <p:cNvPr id="5" name="Footer Placeholder 4"/>
          <p:cNvSpPr>
            <a:spLocks noGrp="1"/>
          </p:cNvSpPr>
          <p:nvPr>
            <p:ph type="ftr" sz="quarter" idx="11"/>
          </p:nvPr>
        </p:nvSpPr>
        <p:spPr>
          <a:xfrm>
            <a:off x="1371600" y="4323845"/>
            <a:ext cx="6400800" cy="365125"/>
          </a:xfrm>
        </p:spPr>
        <p:txBody>
          <a:bodyPr/>
          <a:lstStyle/>
          <a:p>
            <a:endParaRPr lang="es-CL"/>
          </a:p>
        </p:txBody>
      </p:sp>
      <p:sp>
        <p:nvSpPr>
          <p:cNvPr id="6" name="Slide Number Placeholder 5"/>
          <p:cNvSpPr>
            <a:spLocks noGrp="1"/>
          </p:cNvSpPr>
          <p:nvPr>
            <p:ph type="sldNum" sz="quarter" idx="12"/>
          </p:nvPr>
        </p:nvSpPr>
        <p:spPr>
          <a:xfrm>
            <a:off x="8077200" y="1430866"/>
            <a:ext cx="2743200" cy="365125"/>
          </a:xfrm>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167031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484273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a:xfrm>
            <a:off x="685800" y="379941"/>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2577380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a:xfrm>
            <a:off x="685800" y="379941"/>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C716DFC-F28D-4B6A-A3BD-5DFD84667E18}" type="slidenum">
              <a:rPr lang="es-CL" smtClean="0"/>
              <a:t>‹Nº›</a:t>
            </a:fld>
            <a:endParaRPr lang="es-CL"/>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4172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a:xfrm>
            <a:off x="685800" y="378883"/>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397697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1AFDF1D-ED13-4415-9401-3DF7D2F9F014}" type="datetimeFigureOut">
              <a:rPr lang="es-CL" smtClean="0"/>
              <a:t>18-01-2019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44924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1AFDF1D-ED13-4415-9401-3DF7D2F9F014}" type="datetimeFigureOut">
              <a:rPr lang="es-CL" smtClean="0"/>
              <a:t>18-01-2019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4836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1AFDF1D-ED13-4415-9401-3DF7D2F9F014}" type="datetimeFigureOut">
              <a:rPr lang="es-CL" smtClean="0"/>
              <a:t>18-01-2019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80042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1AFDF1D-ED13-4415-9401-3DF7D2F9F014}" type="datetimeFigureOut">
              <a:rPr lang="es-CL" smtClean="0"/>
              <a:t>18-01-2019</a:t>
            </a:fld>
            <a:endParaRPr lang="es-CL"/>
          </a:p>
        </p:txBody>
      </p:sp>
      <p:sp>
        <p:nvSpPr>
          <p:cNvPr id="5" name="Footer Placeholder 4"/>
          <p:cNvSpPr>
            <a:spLocks noGrp="1"/>
          </p:cNvSpPr>
          <p:nvPr>
            <p:ph type="ftr" sz="quarter" idx="11"/>
          </p:nvPr>
        </p:nvSpPr>
        <p:spPr>
          <a:xfrm>
            <a:off x="685800" y="381000"/>
            <a:ext cx="6991492" cy="365125"/>
          </a:xfrm>
        </p:spPr>
        <p:txBody>
          <a:bodyPr/>
          <a:lstStyle/>
          <a:p>
            <a:endParaRPr lang="es-CL"/>
          </a:p>
        </p:txBody>
      </p:sp>
      <p:sp>
        <p:nvSpPr>
          <p:cNvPr id="6" name="Slide Number Placeholder 5"/>
          <p:cNvSpPr>
            <a:spLocks noGrp="1"/>
          </p:cNvSpPr>
          <p:nvPr>
            <p:ph type="sldNum" sz="quarter" idx="12"/>
          </p:nvPr>
        </p:nvSpPr>
        <p:spPr>
          <a:xfrm>
            <a:off x="10862452" y="381000"/>
            <a:ext cx="643748" cy="365125"/>
          </a:xfrm>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965574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1AFDF1D-ED13-4415-9401-3DF7D2F9F014}" type="datetimeFigureOut">
              <a:rPr lang="es-CL" smtClean="0"/>
              <a:t>18-01-2019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187661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1AFDF1D-ED13-4415-9401-3DF7D2F9F014}" type="datetimeFigureOut">
              <a:rPr lang="es-CL" smtClean="0"/>
              <a:t>18-01-2019</a:t>
            </a:fld>
            <a:endParaRPr lang="es-CL"/>
          </a:p>
        </p:txBody>
      </p:sp>
      <p:sp>
        <p:nvSpPr>
          <p:cNvPr id="5" name="Footer Placeholder 4"/>
          <p:cNvSpPr>
            <a:spLocks noGrp="1"/>
          </p:cNvSpPr>
          <p:nvPr>
            <p:ph type="ftr" sz="quarter" idx="11"/>
          </p:nvPr>
        </p:nvSpPr>
        <p:spPr>
          <a:xfrm>
            <a:off x="685800" y="381001"/>
            <a:ext cx="6991492" cy="364065"/>
          </a:xfrm>
        </p:spPr>
        <p:txBody>
          <a:bodyPr/>
          <a:lstStyle/>
          <a:p>
            <a:endParaRPr lang="es-CL"/>
          </a:p>
        </p:txBody>
      </p:sp>
      <p:sp>
        <p:nvSpPr>
          <p:cNvPr id="6" name="Slide Number Placeholder 5"/>
          <p:cNvSpPr>
            <a:spLocks noGrp="1"/>
          </p:cNvSpPr>
          <p:nvPr>
            <p:ph type="sldNum" sz="quarter" idx="12"/>
          </p:nvPr>
        </p:nvSpPr>
        <p:spPr>
          <a:xfrm>
            <a:off x="10862452" y="381000"/>
            <a:ext cx="643748" cy="365125"/>
          </a:xfrm>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19087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2859311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1AFDF1D-ED13-4415-9401-3DF7D2F9F014}" type="datetimeFigureOut">
              <a:rPr lang="es-CL" smtClean="0"/>
              <a:t>18-01-2019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25983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1AFDF1D-ED13-4415-9401-3DF7D2F9F014}" type="datetimeFigureOut">
              <a:rPr lang="es-CL" smtClean="0"/>
              <a:t>18-01-2019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247209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FDF1D-ED13-4415-9401-3DF7D2F9F014}" type="datetimeFigureOut">
              <a:rPr lang="es-CL" smtClean="0"/>
              <a:t>18-01-2019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252050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318529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1AFDF1D-ED13-4415-9401-3DF7D2F9F014}" type="datetimeFigureOut">
              <a:rPr lang="es-CL" smtClean="0"/>
              <a:t>18-01-2019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716DFC-F28D-4B6A-A3BD-5DFD84667E18}" type="slidenum">
              <a:rPr lang="es-CL" smtClean="0"/>
              <a:t>‹Nº›</a:t>
            </a:fld>
            <a:endParaRPr lang="es-CL"/>
          </a:p>
        </p:txBody>
      </p:sp>
    </p:spTree>
    <p:extLst>
      <p:ext uri="{BB962C8B-B14F-4D97-AF65-F5344CB8AC3E}">
        <p14:creationId xmlns:p14="http://schemas.microsoft.com/office/powerpoint/2010/main" val="1279260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AFDF1D-ED13-4415-9401-3DF7D2F9F014}" type="datetimeFigureOut">
              <a:rPr lang="es-CL" smtClean="0"/>
              <a:t>18-01-2019</a:t>
            </a:fld>
            <a:endParaRPr lang="es-CL"/>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C716DFC-F28D-4B6A-A3BD-5DFD84667E18}" type="slidenum">
              <a:rPr lang="es-CL" smtClean="0"/>
              <a:t>‹Nº›</a:t>
            </a:fld>
            <a:endParaRPr lang="es-CL"/>
          </a:p>
        </p:txBody>
      </p:sp>
    </p:spTree>
    <p:extLst>
      <p:ext uri="{BB962C8B-B14F-4D97-AF65-F5344CB8AC3E}">
        <p14:creationId xmlns:p14="http://schemas.microsoft.com/office/powerpoint/2010/main" val="405872122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CL" b="1" dirty="0" smtClean="0"/>
              <a:t>Aprendizaje basado en problemas</a:t>
            </a:r>
            <a:endParaRPr lang="es-CL" b="1" dirty="0"/>
          </a:p>
        </p:txBody>
      </p:sp>
      <p:sp>
        <p:nvSpPr>
          <p:cNvPr id="3" name="Subtítulo 2"/>
          <p:cNvSpPr>
            <a:spLocks noGrp="1"/>
          </p:cNvSpPr>
          <p:nvPr>
            <p:ph type="subTitle" idx="1"/>
          </p:nvPr>
        </p:nvSpPr>
        <p:spPr>
          <a:xfrm>
            <a:off x="1371600" y="3632201"/>
            <a:ext cx="9448800" cy="1307934"/>
          </a:xfrm>
        </p:spPr>
        <p:txBody>
          <a:bodyPr>
            <a:normAutofit/>
          </a:bodyPr>
          <a:lstStyle/>
          <a:p>
            <a:pPr algn="ctr"/>
            <a:r>
              <a:rPr lang="es-CL" dirty="0" smtClean="0"/>
              <a:t>Geraldina Ballesteros Sánchez</a:t>
            </a:r>
          </a:p>
          <a:p>
            <a:pPr algn="ctr"/>
            <a:r>
              <a:rPr lang="es-CL" dirty="0" smtClean="0"/>
              <a:t>Francesca Escobar </a:t>
            </a:r>
            <a:r>
              <a:rPr lang="es-CL" dirty="0" err="1" smtClean="0"/>
              <a:t>Angel</a:t>
            </a:r>
            <a:endParaRPr lang="es-CL" dirty="0" smtClean="0"/>
          </a:p>
          <a:p>
            <a:pPr algn="ctr"/>
            <a:r>
              <a:rPr lang="es-CL" dirty="0" err="1" smtClean="0"/>
              <a:t>Yéssica</a:t>
            </a:r>
            <a:r>
              <a:rPr lang="es-CL" dirty="0" smtClean="0"/>
              <a:t> </a:t>
            </a:r>
            <a:r>
              <a:rPr lang="es-CL" dirty="0" err="1" smtClean="0"/>
              <a:t>Oyarzo</a:t>
            </a:r>
            <a:r>
              <a:rPr lang="es-CL" dirty="0" smtClean="0"/>
              <a:t> Baldovino</a:t>
            </a:r>
          </a:p>
          <a:p>
            <a:endParaRPr lang="es-CL" dirty="0"/>
          </a:p>
        </p:txBody>
      </p:sp>
    </p:spTree>
    <p:extLst>
      <p:ext uri="{BB962C8B-B14F-4D97-AF65-F5344CB8AC3E}">
        <p14:creationId xmlns:p14="http://schemas.microsoft.com/office/powerpoint/2010/main" val="3716445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Tema seleccionado</a:t>
            </a:r>
            <a:endParaRPr lang="es-CL" b="1" dirty="0"/>
          </a:p>
        </p:txBody>
      </p:sp>
      <p:sp>
        <p:nvSpPr>
          <p:cNvPr id="3" name="Marcador de contenido 2"/>
          <p:cNvSpPr>
            <a:spLocks noGrp="1"/>
          </p:cNvSpPr>
          <p:nvPr>
            <p:ph idx="1"/>
          </p:nvPr>
        </p:nvSpPr>
        <p:spPr/>
        <p:txBody>
          <a:bodyPr/>
          <a:lstStyle/>
          <a:p>
            <a:pPr marL="0" indent="0" algn="ctr">
              <a:buNone/>
            </a:pPr>
            <a:r>
              <a:rPr lang="es-CL" b="1" dirty="0" smtClean="0"/>
              <a:t>“La falta de interés y de conocimiento de las personas respecto </a:t>
            </a:r>
          </a:p>
          <a:p>
            <a:pPr marL="0" indent="0" algn="ctr">
              <a:buNone/>
            </a:pPr>
            <a:r>
              <a:rPr lang="es-CL" b="1" dirty="0" smtClean="0"/>
              <a:t>al sistema de pensiones”</a:t>
            </a:r>
          </a:p>
          <a:p>
            <a:pPr marL="0" indent="0" algn="just">
              <a:buNone/>
            </a:pPr>
            <a:r>
              <a:rPr lang="es-CL" dirty="0" smtClean="0"/>
              <a:t>El sistema de pensiones en Chile creado en 1980 ha revelado un resultado deficiente en la cuantía de las jubilaciones que hoy reciben las personas que han cotizado en el sistema desde su creación. A esto se une la falta de interés del ciudadano chileno, sobretodo de la juventud, en involucrarse en un tema que a veces visualizan como “lejano”, desconociendo los efectos que esto tendrá en su futuro.</a:t>
            </a:r>
          </a:p>
          <a:p>
            <a:pPr marL="0" indent="0" algn="just">
              <a:buNone/>
            </a:pPr>
            <a:r>
              <a:rPr lang="es-CL" dirty="0" smtClean="0"/>
              <a:t> </a:t>
            </a:r>
            <a:endParaRPr lang="es-CL" dirty="0"/>
          </a:p>
        </p:txBody>
      </p:sp>
    </p:spTree>
    <p:extLst>
      <p:ext uri="{BB962C8B-B14F-4D97-AF65-F5344CB8AC3E}">
        <p14:creationId xmlns:p14="http://schemas.microsoft.com/office/powerpoint/2010/main" val="2794156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DINÁMICA</a:t>
            </a:r>
            <a:endParaRPr lang="es-CL" b="1" dirty="0"/>
          </a:p>
        </p:txBody>
      </p:sp>
      <p:pic>
        <p:nvPicPr>
          <p:cNvPr id="5" name="Imagen 4"/>
          <p:cNvPicPr>
            <a:picLocks noChangeAspect="1"/>
          </p:cNvPicPr>
          <p:nvPr/>
        </p:nvPicPr>
        <p:blipFill>
          <a:blip r:embed="rId2"/>
          <a:stretch>
            <a:fillRect/>
          </a:stretch>
        </p:blipFill>
        <p:spPr>
          <a:xfrm>
            <a:off x="1475109" y="3206622"/>
            <a:ext cx="1420491" cy="1426588"/>
          </a:xfrm>
          <a:prstGeom prst="rect">
            <a:avLst/>
          </a:prstGeom>
        </p:spPr>
      </p:pic>
      <p:sp>
        <p:nvSpPr>
          <p:cNvPr id="6" name="CuadroTexto 5"/>
          <p:cNvSpPr txBox="1"/>
          <p:nvPr/>
        </p:nvSpPr>
        <p:spPr>
          <a:xfrm>
            <a:off x="4726380" y="2731325"/>
            <a:ext cx="5925787" cy="3139321"/>
          </a:xfrm>
          <a:prstGeom prst="rect">
            <a:avLst/>
          </a:prstGeom>
          <a:noFill/>
        </p:spPr>
        <p:txBody>
          <a:bodyPr wrap="square" rtlCol="0">
            <a:spAutoFit/>
          </a:bodyPr>
          <a:lstStyle/>
          <a:p>
            <a:pPr algn="just"/>
            <a:r>
              <a:rPr lang="es-CL" dirty="0" smtClean="0"/>
              <a:t>Se entregará la información para presentar el problema a través de material audiovisual y escrito que aborde:</a:t>
            </a:r>
          </a:p>
          <a:p>
            <a:pPr marL="285750" indent="-285750" algn="just">
              <a:buFont typeface="Wingdings" panose="05000000000000000000" pitchFamily="2" charset="2"/>
              <a:buChar char="ü"/>
            </a:pPr>
            <a:r>
              <a:rPr lang="es-CL" dirty="0" smtClean="0"/>
              <a:t>Historia del sistema</a:t>
            </a:r>
          </a:p>
          <a:p>
            <a:pPr marL="285750" indent="-285750" algn="just">
              <a:buFont typeface="Wingdings" panose="05000000000000000000" pitchFamily="2" charset="2"/>
              <a:buChar char="ü"/>
            </a:pPr>
            <a:r>
              <a:rPr lang="es-CL" dirty="0" smtClean="0"/>
              <a:t>Como funciona el sistema</a:t>
            </a:r>
          </a:p>
          <a:p>
            <a:pPr marL="285750" indent="-285750" algn="just">
              <a:buFont typeface="Wingdings" panose="05000000000000000000" pitchFamily="2" charset="2"/>
              <a:buChar char="ü"/>
            </a:pPr>
            <a:r>
              <a:rPr lang="es-CL" dirty="0" smtClean="0"/>
              <a:t>Quienes tienen las atribuciones en el sistema</a:t>
            </a:r>
          </a:p>
          <a:p>
            <a:pPr marL="285750" indent="-285750" algn="just">
              <a:buFont typeface="Wingdings" panose="05000000000000000000" pitchFamily="2" charset="2"/>
              <a:buChar char="ü"/>
            </a:pPr>
            <a:r>
              <a:rPr lang="es-CL" dirty="0" smtClean="0"/>
              <a:t>Experiencias actuales</a:t>
            </a:r>
          </a:p>
          <a:p>
            <a:pPr algn="just"/>
            <a:endParaRPr lang="es-CL" dirty="0"/>
          </a:p>
          <a:p>
            <a:pPr algn="just"/>
            <a:r>
              <a:rPr lang="es-CL" dirty="0" smtClean="0"/>
              <a:t>A partir de esta información, los estudiantes podrán seleccionar los conceptos nuevos y armar un “glosario técnico” acorde al tema.</a:t>
            </a:r>
            <a:endParaRPr lang="es-CL" dirty="0"/>
          </a:p>
        </p:txBody>
      </p:sp>
      <p:sp>
        <p:nvSpPr>
          <p:cNvPr id="7" name="Flecha derecha 6"/>
          <p:cNvSpPr/>
          <p:nvPr/>
        </p:nvSpPr>
        <p:spPr>
          <a:xfrm>
            <a:off x="3135086" y="3538847"/>
            <a:ext cx="1591294" cy="7621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920502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697483" y="1620957"/>
            <a:ext cx="1268078" cy="530398"/>
          </a:xfrm>
          <a:prstGeom prst="rect">
            <a:avLst/>
          </a:prstGeom>
        </p:spPr>
      </p:pic>
      <p:pic>
        <p:nvPicPr>
          <p:cNvPr id="5" name="Imagen 4"/>
          <p:cNvPicPr>
            <a:picLocks noChangeAspect="1"/>
          </p:cNvPicPr>
          <p:nvPr/>
        </p:nvPicPr>
        <p:blipFill>
          <a:blip r:embed="rId3"/>
          <a:stretch>
            <a:fillRect/>
          </a:stretch>
        </p:blipFill>
        <p:spPr>
          <a:xfrm>
            <a:off x="1523732" y="2561714"/>
            <a:ext cx="1615580" cy="713294"/>
          </a:xfrm>
          <a:prstGeom prst="rect">
            <a:avLst/>
          </a:prstGeom>
        </p:spPr>
      </p:pic>
      <p:pic>
        <p:nvPicPr>
          <p:cNvPr id="6" name="Imagen 5"/>
          <p:cNvPicPr>
            <a:picLocks noChangeAspect="1"/>
          </p:cNvPicPr>
          <p:nvPr/>
        </p:nvPicPr>
        <p:blipFill>
          <a:blip r:embed="rId4"/>
          <a:stretch>
            <a:fillRect/>
          </a:stretch>
        </p:blipFill>
        <p:spPr>
          <a:xfrm>
            <a:off x="1581649" y="3685367"/>
            <a:ext cx="1499746" cy="530398"/>
          </a:xfrm>
          <a:prstGeom prst="rect">
            <a:avLst/>
          </a:prstGeom>
        </p:spPr>
      </p:pic>
      <p:pic>
        <p:nvPicPr>
          <p:cNvPr id="7" name="Imagen 6"/>
          <p:cNvPicPr>
            <a:picLocks noChangeAspect="1"/>
          </p:cNvPicPr>
          <p:nvPr/>
        </p:nvPicPr>
        <p:blipFill>
          <a:blip r:embed="rId5"/>
          <a:stretch>
            <a:fillRect/>
          </a:stretch>
        </p:blipFill>
        <p:spPr>
          <a:xfrm>
            <a:off x="1523732" y="4746774"/>
            <a:ext cx="1822862" cy="713294"/>
          </a:xfrm>
          <a:prstGeom prst="rect">
            <a:avLst/>
          </a:prstGeom>
        </p:spPr>
      </p:pic>
      <p:cxnSp>
        <p:nvCxnSpPr>
          <p:cNvPr id="9" name="Conector recto de flecha 8"/>
          <p:cNvCxnSpPr>
            <a:stCxn id="4" idx="2"/>
            <a:endCxn id="5" idx="0"/>
          </p:cNvCxnSpPr>
          <p:nvPr/>
        </p:nvCxnSpPr>
        <p:spPr>
          <a:xfrm>
            <a:off x="2331522" y="2151355"/>
            <a:ext cx="0" cy="4103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a:stCxn id="5" idx="2"/>
            <a:endCxn id="6" idx="0"/>
          </p:cNvCxnSpPr>
          <p:nvPr/>
        </p:nvCxnSpPr>
        <p:spPr>
          <a:xfrm>
            <a:off x="2331522" y="3275008"/>
            <a:ext cx="0" cy="4103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a:stCxn id="6" idx="2"/>
          </p:cNvCxnSpPr>
          <p:nvPr/>
        </p:nvCxnSpPr>
        <p:spPr>
          <a:xfrm>
            <a:off x="2331522" y="4215765"/>
            <a:ext cx="15834" cy="531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4833257" y="1710047"/>
            <a:ext cx="6317673" cy="5355312"/>
          </a:xfrm>
          <a:prstGeom prst="rect">
            <a:avLst/>
          </a:prstGeom>
          <a:noFill/>
        </p:spPr>
        <p:txBody>
          <a:bodyPr wrap="square" rtlCol="0">
            <a:spAutoFit/>
          </a:bodyPr>
          <a:lstStyle/>
          <a:p>
            <a:pPr marL="285750" indent="-285750" algn="just">
              <a:buFont typeface="Wingdings" panose="05000000000000000000" pitchFamily="2" charset="2"/>
              <a:buChar char="ü"/>
            </a:pPr>
            <a:r>
              <a:rPr lang="es-CL" dirty="0" smtClean="0"/>
              <a:t>Los estudiantes establecen el problema a partir de los conceptos vistos.</a:t>
            </a:r>
          </a:p>
          <a:p>
            <a:pPr algn="just"/>
            <a:endParaRPr lang="es-CL" dirty="0" smtClean="0"/>
          </a:p>
          <a:p>
            <a:pPr algn="just"/>
            <a:endParaRPr lang="es-CL" dirty="0" smtClean="0"/>
          </a:p>
          <a:p>
            <a:pPr marL="285750" indent="-285750" algn="just">
              <a:buFont typeface="Wingdings" panose="05000000000000000000" pitchFamily="2" charset="2"/>
              <a:buChar char="ü"/>
            </a:pPr>
            <a:r>
              <a:rPr lang="es-CL" dirty="0"/>
              <a:t>L</a:t>
            </a:r>
            <a:r>
              <a:rPr lang="es-CL" dirty="0" smtClean="0"/>
              <a:t>uego desarrollan una lluvia de ideas y las ordenan utilizando la técnica 1-2-4 para establecer lo que conocen sobre el tema.</a:t>
            </a:r>
          </a:p>
          <a:p>
            <a:pPr marL="285750" indent="-285750" algn="just">
              <a:buFont typeface="Wingdings" panose="05000000000000000000" pitchFamily="2" charset="2"/>
              <a:buChar char="ü"/>
            </a:pPr>
            <a:endParaRPr lang="es-CL" dirty="0" smtClean="0"/>
          </a:p>
          <a:p>
            <a:pPr marL="285750" indent="-285750" algn="just">
              <a:buFont typeface="Wingdings" panose="05000000000000000000" pitchFamily="2" charset="2"/>
              <a:buChar char="ü"/>
            </a:pPr>
            <a:endParaRPr lang="es-CL" dirty="0"/>
          </a:p>
          <a:p>
            <a:pPr algn="just"/>
            <a:endParaRPr lang="es-CL" dirty="0" smtClean="0"/>
          </a:p>
          <a:p>
            <a:pPr marL="285750" indent="-285750" algn="just">
              <a:buFont typeface="Wingdings" panose="05000000000000000000" pitchFamily="2" charset="2"/>
              <a:buChar char="ü"/>
            </a:pPr>
            <a:r>
              <a:rPr lang="es-CL" dirty="0" smtClean="0"/>
              <a:t>Una vez identificado los conocimientos previos, definen aquello que quieren aprender y a partir de éstos definen los objetivos de aprendizaje (cuatro)</a:t>
            </a:r>
            <a:endParaRPr lang="es-CL" dirty="0"/>
          </a:p>
          <a:p>
            <a:pPr marL="285750" indent="-285750">
              <a:buFont typeface="Wingdings" panose="05000000000000000000" pitchFamily="2" charset="2"/>
              <a:buChar char="ü"/>
            </a:pPr>
            <a:endParaRPr lang="es-CL" dirty="0" smtClean="0"/>
          </a:p>
          <a:p>
            <a:pPr marL="285750" indent="-285750">
              <a:buFont typeface="Wingdings" panose="05000000000000000000" pitchFamily="2" charset="2"/>
              <a:buChar char="ü"/>
            </a:pPr>
            <a:endParaRPr lang="es-CL" dirty="0"/>
          </a:p>
          <a:p>
            <a:pPr marL="285750" indent="-285750">
              <a:buFont typeface="Wingdings" panose="05000000000000000000" pitchFamily="2" charset="2"/>
              <a:buChar char="ü"/>
            </a:pPr>
            <a:endParaRPr lang="es-CL" dirty="0" smtClean="0"/>
          </a:p>
          <a:p>
            <a:pPr marL="285750" indent="-285750">
              <a:buFont typeface="Wingdings" panose="05000000000000000000" pitchFamily="2" charset="2"/>
              <a:buChar char="ü"/>
            </a:pPr>
            <a:endParaRPr lang="es-CL" dirty="0"/>
          </a:p>
          <a:p>
            <a:pPr marL="285750" indent="-285750">
              <a:buFont typeface="Wingdings" panose="05000000000000000000" pitchFamily="2" charset="2"/>
              <a:buChar char="ü"/>
            </a:pPr>
            <a:endParaRPr lang="es-CL" dirty="0" smtClean="0"/>
          </a:p>
          <a:p>
            <a:endParaRPr lang="es-CL" dirty="0"/>
          </a:p>
        </p:txBody>
      </p:sp>
      <p:sp>
        <p:nvSpPr>
          <p:cNvPr id="16" name="Flecha derecha 15"/>
          <p:cNvSpPr/>
          <p:nvPr/>
        </p:nvSpPr>
        <p:spPr>
          <a:xfrm>
            <a:off x="3693226" y="3275008"/>
            <a:ext cx="1140031" cy="6755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484798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715961" y="1799150"/>
            <a:ext cx="1444877" cy="530398"/>
          </a:xfrm>
          <a:prstGeom prst="rect">
            <a:avLst/>
          </a:prstGeom>
        </p:spPr>
      </p:pic>
      <p:pic>
        <p:nvPicPr>
          <p:cNvPr id="5" name="Imagen 4"/>
          <p:cNvPicPr>
            <a:picLocks noChangeAspect="1"/>
          </p:cNvPicPr>
          <p:nvPr/>
        </p:nvPicPr>
        <p:blipFill>
          <a:blip r:embed="rId3"/>
          <a:stretch>
            <a:fillRect/>
          </a:stretch>
        </p:blipFill>
        <p:spPr>
          <a:xfrm>
            <a:off x="1560500" y="2879099"/>
            <a:ext cx="1755800" cy="737680"/>
          </a:xfrm>
          <a:prstGeom prst="rect">
            <a:avLst/>
          </a:prstGeom>
        </p:spPr>
      </p:pic>
      <p:sp>
        <p:nvSpPr>
          <p:cNvPr id="6" name="CuadroTexto 5"/>
          <p:cNvSpPr txBox="1"/>
          <p:nvPr/>
        </p:nvSpPr>
        <p:spPr>
          <a:xfrm>
            <a:off x="4655127" y="1674421"/>
            <a:ext cx="6578930" cy="4801314"/>
          </a:xfrm>
          <a:prstGeom prst="rect">
            <a:avLst/>
          </a:prstGeom>
          <a:noFill/>
        </p:spPr>
        <p:txBody>
          <a:bodyPr wrap="square" rtlCol="0">
            <a:spAutoFit/>
          </a:bodyPr>
          <a:lstStyle/>
          <a:p>
            <a:r>
              <a:rPr lang="es-CL" dirty="0" smtClean="0"/>
              <a:t>Para poder desarrollar los objetivos que se han propuesto, se les darán alternativas guías para recopilar información e instar al aprendizaje individual:  </a:t>
            </a:r>
          </a:p>
          <a:p>
            <a:endParaRPr lang="es-CL" dirty="0" smtClean="0"/>
          </a:p>
          <a:p>
            <a:pPr marL="285750" indent="-285750">
              <a:buFont typeface="Wingdings" panose="05000000000000000000" pitchFamily="2" charset="2"/>
              <a:buChar char="ü"/>
            </a:pPr>
            <a:r>
              <a:rPr lang="es-CL" dirty="0" smtClean="0"/>
              <a:t>Entrevistas a pensionados </a:t>
            </a:r>
          </a:p>
          <a:p>
            <a:pPr marL="285750" indent="-285750">
              <a:buFont typeface="Wingdings" panose="05000000000000000000" pitchFamily="2" charset="2"/>
              <a:buChar char="ü"/>
            </a:pPr>
            <a:r>
              <a:rPr lang="es-CL" dirty="0" smtClean="0"/>
              <a:t>Búsqueda a través de la web</a:t>
            </a:r>
          </a:p>
          <a:p>
            <a:pPr marL="285750" indent="-285750">
              <a:buFont typeface="Wingdings" panose="05000000000000000000" pitchFamily="2" charset="2"/>
              <a:buChar char="ü"/>
            </a:pPr>
            <a:r>
              <a:rPr lang="es-CL" dirty="0" smtClean="0"/>
              <a:t>Visitas a AFP y/o Compañías de seguros</a:t>
            </a:r>
          </a:p>
          <a:p>
            <a:pPr marL="285750" indent="-285750">
              <a:buFont typeface="Wingdings" panose="05000000000000000000" pitchFamily="2" charset="2"/>
              <a:buChar char="ü"/>
            </a:pPr>
            <a:r>
              <a:rPr lang="es-CL" dirty="0" smtClean="0"/>
              <a:t>Entrevista a un asesor previsional</a:t>
            </a:r>
          </a:p>
          <a:p>
            <a:pPr marL="285750" indent="-285750">
              <a:buFont typeface="Wingdings" panose="05000000000000000000" pitchFamily="2" charset="2"/>
              <a:buChar char="ü"/>
            </a:pPr>
            <a:r>
              <a:rPr lang="es-CL" dirty="0" smtClean="0"/>
              <a:t>Entre otros</a:t>
            </a:r>
          </a:p>
          <a:p>
            <a:pPr marL="285750" indent="-285750">
              <a:buFont typeface="Wingdings" panose="05000000000000000000" pitchFamily="2" charset="2"/>
              <a:buChar char="ü"/>
            </a:pPr>
            <a:endParaRPr lang="es-CL" dirty="0"/>
          </a:p>
          <a:p>
            <a:r>
              <a:rPr lang="es-CL" dirty="0" smtClean="0"/>
              <a:t>Luego se pone en común lo investigado y se sacan las conclusiones de lo que han aprendido en el proceso de aprendizaje basado en problemas.</a:t>
            </a:r>
          </a:p>
          <a:p>
            <a:endParaRPr lang="es-CL" dirty="0" smtClean="0"/>
          </a:p>
          <a:p>
            <a:r>
              <a:rPr lang="es-CL" dirty="0" smtClean="0"/>
              <a:t>Se presentan las conclusiones grupales haciendo uso de alguna herramienta digital.</a:t>
            </a:r>
          </a:p>
          <a:p>
            <a:pPr marL="285750" indent="-285750">
              <a:buFont typeface="Wingdings" panose="05000000000000000000" pitchFamily="2" charset="2"/>
              <a:buChar char="ü"/>
            </a:pPr>
            <a:endParaRPr lang="es-CL" dirty="0" smtClean="0"/>
          </a:p>
        </p:txBody>
      </p:sp>
      <p:cxnSp>
        <p:nvCxnSpPr>
          <p:cNvPr id="8" name="Conector recto de flecha 7"/>
          <p:cNvCxnSpPr>
            <a:stCxn id="4" idx="2"/>
            <a:endCxn id="5" idx="0"/>
          </p:cNvCxnSpPr>
          <p:nvPr/>
        </p:nvCxnSpPr>
        <p:spPr>
          <a:xfrm>
            <a:off x="2438400" y="2329548"/>
            <a:ext cx="0" cy="549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lecha derecha 8"/>
          <p:cNvSpPr/>
          <p:nvPr/>
        </p:nvSpPr>
        <p:spPr>
          <a:xfrm>
            <a:off x="3491345" y="2778826"/>
            <a:ext cx="1163782" cy="5818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994798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Objetivos de aprendizaje de la especialidad</a:t>
            </a:r>
            <a:endParaRPr lang="es-CL" b="1" dirty="0"/>
          </a:p>
        </p:txBody>
      </p:sp>
      <p:sp>
        <p:nvSpPr>
          <p:cNvPr id="4" name="CuadroTexto 3"/>
          <p:cNvSpPr txBox="1"/>
          <p:nvPr/>
        </p:nvSpPr>
        <p:spPr>
          <a:xfrm>
            <a:off x="700645" y="3418031"/>
            <a:ext cx="4500748" cy="3416320"/>
          </a:xfrm>
          <a:prstGeom prst="rect">
            <a:avLst/>
          </a:prstGeom>
          <a:noFill/>
        </p:spPr>
        <p:txBody>
          <a:bodyPr wrap="square" rtlCol="0">
            <a:spAutoFit/>
          </a:bodyPr>
          <a:lstStyle/>
          <a:p>
            <a:pPr algn="ctr"/>
            <a:endParaRPr lang="es-ES" b="1" dirty="0" smtClean="0"/>
          </a:p>
          <a:p>
            <a:pPr algn="ctr"/>
            <a:r>
              <a:rPr lang="es-ES" b="1" dirty="0" smtClean="0"/>
              <a:t>AE: </a:t>
            </a:r>
            <a:r>
              <a:rPr lang="es-ES" dirty="0" smtClean="0"/>
              <a:t>Maneja la legislación laboral y previsional chilena como marco regulador de las relaciones entre trabajadores y empleadores, identificando los derechos y deberes de ambas partes, tanto individuales como colectivos, y la reconoce como base para establecer buenas relaciones laborales.</a:t>
            </a:r>
          </a:p>
          <a:p>
            <a:pPr algn="ctr"/>
            <a:endParaRPr lang="es-ES" dirty="0"/>
          </a:p>
          <a:p>
            <a:pPr algn="ctr"/>
            <a:endParaRPr lang="es-CL" dirty="0"/>
          </a:p>
        </p:txBody>
      </p:sp>
      <p:sp>
        <p:nvSpPr>
          <p:cNvPr id="5" name="CuadroTexto 4"/>
          <p:cNvSpPr txBox="1"/>
          <p:nvPr/>
        </p:nvSpPr>
        <p:spPr>
          <a:xfrm>
            <a:off x="7030193" y="3811978"/>
            <a:ext cx="3669475" cy="2308324"/>
          </a:xfrm>
          <a:prstGeom prst="rect">
            <a:avLst/>
          </a:prstGeom>
          <a:noFill/>
        </p:spPr>
        <p:txBody>
          <a:bodyPr wrap="square" rtlCol="0">
            <a:spAutoFit/>
          </a:bodyPr>
          <a:lstStyle/>
          <a:p>
            <a:pPr algn="ctr"/>
            <a:r>
              <a:rPr lang="es-ES" b="1" dirty="0" smtClean="0"/>
              <a:t>CE: </a:t>
            </a:r>
            <a:r>
              <a:rPr lang="es-ES" dirty="0" smtClean="0"/>
              <a:t>Selecciona la información relevante sobre los derechos laborales y previsionales de los trabajadores garantizados por la Constitución y el Código del Trabajo, para su propia contratación o de terceros a su cargo.</a:t>
            </a:r>
            <a:endParaRPr lang="es-ES" dirty="0"/>
          </a:p>
        </p:txBody>
      </p:sp>
      <p:sp>
        <p:nvSpPr>
          <p:cNvPr id="6" name="Rectángulo 5"/>
          <p:cNvSpPr/>
          <p:nvPr/>
        </p:nvSpPr>
        <p:spPr>
          <a:xfrm>
            <a:off x="1436915" y="1889661"/>
            <a:ext cx="3028208" cy="771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Emprendimiento y Empleabilidad</a:t>
            </a:r>
            <a:endParaRPr lang="es-CL" dirty="0"/>
          </a:p>
        </p:txBody>
      </p:sp>
      <p:sp>
        <p:nvSpPr>
          <p:cNvPr id="7" name="Flecha abajo 6"/>
          <p:cNvSpPr/>
          <p:nvPr/>
        </p:nvSpPr>
        <p:spPr>
          <a:xfrm>
            <a:off x="2895600" y="2661557"/>
            <a:ext cx="322613" cy="699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Flecha derecha 7"/>
          <p:cNvSpPr/>
          <p:nvPr/>
        </p:nvSpPr>
        <p:spPr>
          <a:xfrm>
            <a:off x="5225143" y="4833257"/>
            <a:ext cx="1975757" cy="415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143789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90649" y="3859481"/>
            <a:ext cx="4310743" cy="1477328"/>
          </a:xfrm>
          <a:prstGeom prst="rect">
            <a:avLst/>
          </a:prstGeom>
          <a:noFill/>
        </p:spPr>
        <p:txBody>
          <a:bodyPr wrap="square" rtlCol="0">
            <a:spAutoFit/>
          </a:bodyPr>
          <a:lstStyle/>
          <a:p>
            <a:pPr algn="ctr"/>
            <a:r>
              <a:rPr lang="es-ES" b="1" dirty="0" smtClean="0"/>
              <a:t>AE:</a:t>
            </a:r>
            <a:r>
              <a:rPr lang="es-ES" dirty="0" smtClean="0"/>
              <a:t> Administra y contabiliza las remuneraciones de la empresa conforme a la normativa legal vigente y a las Normas internacionales de Contabilidad</a:t>
            </a:r>
            <a:endParaRPr lang="es-CL" dirty="0"/>
          </a:p>
        </p:txBody>
      </p:sp>
      <p:sp>
        <p:nvSpPr>
          <p:cNvPr id="5" name="CuadroTexto 4"/>
          <p:cNvSpPr txBox="1"/>
          <p:nvPr/>
        </p:nvSpPr>
        <p:spPr>
          <a:xfrm>
            <a:off x="6578930" y="3582482"/>
            <a:ext cx="4144489" cy="2031325"/>
          </a:xfrm>
          <a:prstGeom prst="rect">
            <a:avLst/>
          </a:prstGeom>
          <a:noFill/>
        </p:spPr>
        <p:txBody>
          <a:bodyPr wrap="square" rtlCol="0">
            <a:spAutoFit/>
          </a:bodyPr>
          <a:lstStyle/>
          <a:p>
            <a:pPr algn="ctr"/>
            <a:r>
              <a:rPr lang="es-ES" b="1" dirty="0" smtClean="0"/>
              <a:t>CE:</a:t>
            </a:r>
            <a:r>
              <a:rPr lang="es-ES" dirty="0" smtClean="0"/>
              <a:t> Calcula la liquidación de las remuneraciones del período en forma análoga y digital, contabilizándolas en el libro auxiliar correspondiente, según los principios y normas contables vigentes.</a:t>
            </a:r>
            <a:endParaRPr lang="es-CL" dirty="0"/>
          </a:p>
        </p:txBody>
      </p:sp>
      <p:sp>
        <p:nvSpPr>
          <p:cNvPr id="6" name="Rectángulo 5"/>
          <p:cNvSpPr/>
          <p:nvPr/>
        </p:nvSpPr>
        <p:spPr>
          <a:xfrm>
            <a:off x="1270660" y="1472541"/>
            <a:ext cx="3550722" cy="1211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Cálculo y Registro de Remuneraciones</a:t>
            </a:r>
            <a:endParaRPr lang="es-CL" dirty="0"/>
          </a:p>
        </p:txBody>
      </p:sp>
      <p:sp>
        <p:nvSpPr>
          <p:cNvPr id="7" name="Flecha abajo 6"/>
          <p:cNvSpPr/>
          <p:nvPr/>
        </p:nvSpPr>
        <p:spPr>
          <a:xfrm>
            <a:off x="2933205" y="2683824"/>
            <a:ext cx="368135" cy="1116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Flecha derecha 7"/>
          <p:cNvSpPr/>
          <p:nvPr/>
        </p:nvSpPr>
        <p:spPr>
          <a:xfrm>
            <a:off x="4963885" y="4465122"/>
            <a:ext cx="1615045" cy="52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584346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OBJETIVOS DE APRENDIZAJE GENÉRICOS</a:t>
            </a:r>
            <a:endParaRPr lang="es-CL" b="1" dirty="0"/>
          </a:p>
        </p:txBody>
      </p:sp>
      <p:sp>
        <p:nvSpPr>
          <p:cNvPr id="4" name="CuadroTexto 3"/>
          <p:cNvSpPr txBox="1"/>
          <p:nvPr/>
        </p:nvSpPr>
        <p:spPr>
          <a:xfrm>
            <a:off x="866898" y="1781298"/>
            <a:ext cx="3562598" cy="2308324"/>
          </a:xfrm>
          <a:prstGeom prst="rect">
            <a:avLst/>
          </a:prstGeom>
          <a:noFill/>
        </p:spPr>
        <p:txBody>
          <a:bodyPr wrap="square" rtlCol="0">
            <a:spAutoFit/>
          </a:bodyPr>
          <a:lstStyle/>
          <a:p>
            <a:pPr algn="ctr"/>
            <a:endParaRPr lang="es-ES" sz="1600" dirty="0" smtClean="0"/>
          </a:p>
          <a:p>
            <a:pPr algn="ctr"/>
            <a:r>
              <a:rPr lang="es-ES" sz="1600" dirty="0" smtClean="0"/>
              <a:t>Leer y utilizar distintos tipos de textos relacionados con el trabajo, tales como especificaciones técnicas, normativas diversas, legislación laboral, así como noticias y artículos que enriquezcan su experiencia laboral</a:t>
            </a:r>
            <a:endParaRPr lang="es-CL" sz="1600" dirty="0"/>
          </a:p>
        </p:txBody>
      </p:sp>
      <p:sp>
        <p:nvSpPr>
          <p:cNvPr id="5" name="CuadroTexto 4"/>
          <p:cNvSpPr txBox="1"/>
          <p:nvPr/>
        </p:nvSpPr>
        <p:spPr>
          <a:xfrm>
            <a:off x="5265222" y="2149434"/>
            <a:ext cx="3871355" cy="2062103"/>
          </a:xfrm>
          <a:prstGeom prst="rect">
            <a:avLst/>
          </a:prstGeom>
          <a:noFill/>
        </p:spPr>
        <p:txBody>
          <a:bodyPr wrap="square" rtlCol="0">
            <a:spAutoFit/>
          </a:bodyPr>
          <a:lstStyle/>
          <a:p>
            <a:pPr algn="ctr"/>
            <a:r>
              <a:rPr lang="es-ES" sz="1600" dirty="0" smtClean="0"/>
              <a:t>Respetar y solicitar respeto de deberes y derechos laborales establecidos, así como de aquellas normas culturales internas de la organización que influyen positivamente en el sentido de pertenencia y en la motivación laboral</a:t>
            </a:r>
            <a:endParaRPr lang="es-CL" sz="1600" dirty="0"/>
          </a:p>
        </p:txBody>
      </p:sp>
      <p:sp>
        <p:nvSpPr>
          <p:cNvPr id="6" name="CuadroTexto 5"/>
          <p:cNvSpPr txBox="1"/>
          <p:nvPr/>
        </p:nvSpPr>
        <p:spPr>
          <a:xfrm>
            <a:off x="1033154" y="4726379"/>
            <a:ext cx="7659584" cy="1077218"/>
          </a:xfrm>
          <a:prstGeom prst="rect">
            <a:avLst/>
          </a:prstGeom>
          <a:noFill/>
        </p:spPr>
        <p:txBody>
          <a:bodyPr wrap="square" rtlCol="0">
            <a:spAutoFit/>
          </a:bodyPr>
          <a:lstStyle/>
          <a:p>
            <a:pPr algn="ctr"/>
            <a:r>
              <a:rPr lang="es-ES" sz="1600" dirty="0" smtClean="0"/>
              <a:t>Tomar decisiones financieras bien informadas, con proyección a mediano y largo plazo, respecto del ahorro, especialmente del ahorro previsional, de los seguros, y de los riesgos y oportunidades del endeudamiento crediticio así como de la inversión.</a:t>
            </a:r>
            <a:endParaRPr lang="es-ES" sz="1600" dirty="0"/>
          </a:p>
        </p:txBody>
      </p:sp>
    </p:spTree>
    <p:extLst>
      <p:ext uri="{BB962C8B-B14F-4D97-AF65-F5344CB8AC3E}">
        <p14:creationId xmlns:p14="http://schemas.microsoft.com/office/powerpoint/2010/main" val="1978540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Estrategia de evaluación</a:t>
            </a:r>
            <a:endParaRPr lang="es-CL" b="1" dirty="0"/>
          </a:p>
        </p:txBody>
      </p:sp>
      <p:pic>
        <p:nvPicPr>
          <p:cNvPr id="4" name="Marcador de contenido 3"/>
          <p:cNvPicPr>
            <a:picLocks noGrp="1" noChangeAspect="1"/>
          </p:cNvPicPr>
          <p:nvPr>
            <p:ph idx="1"/>
          </p:nvPr>
        </p:nvPicPr>
        <p:blipFill>
          <a:blip r:embed="rId2"/>
          <a:stretch>
            <a:fillRect/>
          </a:stretch>
        </p:blipFill>
        <p:spPr>
          <a:xfrm>
            <a:off x="929192" y="2562580"/>
            <a:ext cx="3042168" cy="816935"/>
          </a:xfrm>
          <a:prstGeom prst="rect">
            <a:avLst/>
          </a:prstGeom>
        </p:spPr>
      </p:pic>
      <p:sp>
        <p:nvSpPr>
          <p:cNvPr id="5" name="CuadroTexto 4"/>
          <p:cNvSpPr txBox="1"/>
          <p:nvPr/>
        </p:nvSpPr>
        <p:spPr>
          <a:xfrm>
            <a:off x="5308270" y="2749651"/>
            <a:ext cx="4940135" cy="369332"/>
          </a:xfrm>
          <a:prstGeom prst="rect">
            <a:avLst/>
          </a:prstGeom>
          <a:noFill/>
        </p:spPr>
        <p:txBody>
          <a:bodyPr wrap="square" rtlCol="0">
            <a:spAutoFit/>
          </a:bodyPr>
          <a:lstStyle/>
          <a:p>
            <a:r>
              <a:rPr lang="es-CL" dirty="0" smtClean="0"/>
              <a:t>30% sobre objetivos técnicos y genéricos</a:t>
            </a:r>
            <a:endParaRPr lang="es-CL" dirty="0"/>
          </a:p>
        </p:txBody>
      </p:sp>
      <p:sp>
        <p:nvSpPr>
          <p:cNvPr id="6" name="Flecha derecha 5"/>
          <p:cNvSpPr/>
          <p:nvPr/>
        </p:nvSpPr>
        <p:spPr>
          <a:xfrm>
            <a:off x="3971360" y="2828547"/>
            <a:ext cx="1111279" cy="2115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 name="Imagen 6"/>
          <p:cNvPicPr>
            <a:picLocks noChangeAspect="1"/>
          </p:cNvPicPr>
          <p:nvPr/>
        </p:nvPicPr>
        <p:blipFill>
          <a:blip r:embed="rId3"/>
          <a:stretch>
            <a:fillRect/>
          </a:stretch>
        </p:blipFill>
        <p:spPr>
          <a:xfrm>
            <a:off x="929192" y="3904217"/>
            <a:ext cx="3042168" cy="816935"/>
          </a:xfrm>
          <a:prstGeom prst="rect">
            <a:avLst/>
          </a:prstGeom>
        </p:spPr>
      </p:pic>
      <p:sp>
        <p:nvSpPr>
          <p:cNvPr id="8" name="CuadroTexto 7"/>
          <p:cNvSpPr txBox="1"/>
          <p:nvPr/>
        </p:nvSpPr>
        <p:spPr>
          <a:xfrm>
            <a:off x="5308270" y="4128018"/>
            <a:ext cx="4821382" cy="369332"/>
          </a:xfrm>
          <a:prstGeom prst="rect">
            <a:avLst/>
          </a:prstGeom>
          <a:noFill/>
        </p:spPr>
        <p:txBody>
          <a:bodyPr wrap="square" rtlCol="0">
            <a:spAutoFit/>
          </a:bodyPr>
          <a:lstStyle/>
          <a:p>
            <a:r>
              <a:rPr lang="es-CL" dirty="0" smtClean="0"/>
              <a:t>70% sobre objetivos técnicos y genéricos</a:t>
            </a:r>
            <a:endParaRPr lang="es-CL" dirty="0"/>
          </a:p>
        </p:txBody>
      </p:sp>
      <p:sp>
        <p:nvSpPr>
          <p:cNvPr id="9" name="Flecha derecha 8"/>
          <p:cNvSpPr/>
          <p:nvPr/>
        </p:nvSpPr>
        <p:spPr>
          <a:xfrm>
            <a:off x="3971360" y="4241434"/>
            <a:ext cx="1111279"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CuadroTexto 2"/>
          <p:cNvSpPr txBox="1"/>
          <p:nvPr/>
        </p:nvSpPr>
        <p:spPr>
          <a:xfrm>
            <a:off x="1080655" y="5700156"/>
            <a:ext cx="7018316" cy="369332"/>
          </a:xfrm>
          <a:prstGeom prst="rect">
            <a:avLst/>
          </a:prstGeom>
          <a:noFill/>
        </p:spPr>
        <p:txBody>
          <a:bodyPr wrap="square" rtlCol="0">
            <a:spAutoFit/>
          </a:bodyPr>
          <a:lstStyle/>
          <a:p>
            <a:r>
              <a:rPr lang="es-CL" dirty="0" smtClean="0"/>
              <a:t>Tiempo: 6 horas pedagógicas</a:t>
            </a:r>
            <a:endParaRPr lang="es-CL" dirty="0"/>
          </a:p>
        </p:txBody>
      </p:sp>
    </p:spTree>
    <p:extLst>
      <p:ext uri="{BB962C8B-B14F-4D97-AF65-F5344CB8AC3E}">
        <p14:creationId xmlns:p14="http://schemas.microsoft.com/office/powerpoint/2010/main" val="3145260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140</TotalTime>
  <Words>595</Words>
  <Application>Microsoft Office PowerPoint</Application>
  <PresentationFormat>Panorámica</PresentationFormat>
  <Paragraphs>57</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Century Gothic</vt:lpstr>
      <vt:lpstr>Wingdings</vt:lpstr>
      <vt:lpstr>Estela de condensación</vt:lpstr>
      <vt:lpstr>Aprendizaje basado en problemas</vt:lpstr>
      <vt:lpstr>Tema seleccionado</vt:lpstr>
      <vt:lpstr>DINÁMICA</vt:lpstr>
      <vt:lpstr>Presentación de PowerPoint</vt:lpstr>
      <vt:lpstr>Presentación de PowerPoint</vt:lpstr>
      <vt:lpstr>Objetivos de aprendizaje de la especialidad</vt:lpstr>
      <vt:lpstr>Presentación de PowerPoint</vt:lpstr>
      <vt:lpstr>OBJETIVOS DE APRENDIZAJE GENÉRICOS</vt:lpstr>
      <vt:lpstr>Estrategia de evaluación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YESSICA OYARZO</dc:creator>
  <cp:lastModifiedBy>YESSICA OYARZO</cp:lastModifiedBy>
  <cp:revision>13</cp:revision>
  <dcterms:created xsi:type="dcterms:W3CDTF">2019-01-18T07:42:28Z</dcterms:created>
  <dcterms:modified xsi:type="dcterms:W3CDTF">2019-01-18T10:04:43Z</dcterms:modified>
</cp:coreProperties>
</file>